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28"/>
  </p:notesMasterIdLst>
  <p:sldIdLst>
    <p:sldId id="304" r:id="rId3"/>
    <p:sldId id="322" r:id="rId4"/>
    <p:sldId id="293" r:id="rId5"/>
    <p:sldId id="263" r:id="rId6"/>
    <p:sldId id="303" r:id="rId7"/>
    <p:sldId id="305" r:id="rId8"/>
    <p:sldId id="309" r:id="rId9"/>
    <p:sldId id="323" r:id="rId10"/>
    <p:sldId id="294" r:id="rId11"/>
    <p:sldId id="324" r:id="rId12"/>
    <p:sldId id="297" r:id="rId13"/>
    <p:sldId id="317" r:id="rId14"/>
    <p:sldId id="318" r:id="rId15"/>
    <p:sldId id="331" r:id="rId16"/>
    <p:sldId id="321" r:id="rId17"/>
    <p:sldId id="319" r:id="rId18"/>
    <p:sldId id="320" r:id="rId19"/>
    <p:sldId id="298" r:id="rId20"/>
    <p:sldId id="350" r:id="rId21"/>
    <p:sldId id="332" r:id="rId22"/>
    <p:sldId id="333" r:id="rId23"/>
    <p:sldId id="334" r:id="rId24"/>
    <p:sldId id="335" r:id="rId25"/>
    <p:sldId id="336" r:id="rId26"/>
    <p:sldId id="337" r:id="rId27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83E"/>
    <a:srgbClr val="55B4C4"/>
    <a:srgbClr val="72BDCC"/>
    <a:srgbClr val="FFFFFF"/>
    <a:srgbClr val="E2F4F9"/>
    <a:srgbClr val="595B5A"/>
    <a:srgbClr val="D9D9A4"/>
    <a:srgbClr val="D6D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0" autoAdjust="0"/>
    <p:restoredTop sz="94660"/>
  </p:normalViewPr>
  <p:slideViewPr>
    <p:cSldViewPr>
      <p:cViewPr varScale="1">
        <p:scale>
          <a:sx n="94" d="100"/>
          <a:sy n="94" d="100"/>
        </p:scale>
        <p:origin x="148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fld id="{B4250FFF-D6D0-451E-95B4-2A2B2B3B0F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4616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6F21EDC-8777-442F-A810-97BF5F8AD5D9}" type="slidenum">
              <a:rPr lang="en-US" altLang="en-US" sz="1200">
                <a:latin typeface="Times" panose="02020603050405020304" pitchFamily="18" charset="0"/>
              </a:rPr>
              <a:pPr/>
              <a:t>4</a:t>
            </a:fld>
            <a:endParaRPr lang="en-US" altLang="en-US" sz="1200">
              <a:latin typeface="Times" panose="02020603050405020304" pitchFamily="18" charset="0"/>
            </a:endParaRPr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49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ea typeface="ＭＳ Ｐゴシック" pitchFamily="34" charset="-128"/>
              </a:rPr>
              <a:t>Why aren’t the girls identical to their mother? (because there is genetic input from the father)</a:t>
            </a:r>
          </a:p>
          <a:p>
            <a:pPr>
              <a:defRPr/>
            </a:pPr>
            <a:r>
              <a:rPr lang="en-US" altLang="en-US" smtClean="0">
                <a:ea typeface="ＭＳ Ｐゴシック" pitchFamily="34" charset="-128"/>
              </a:rPr>
              <a:t>Why aren’t the girls identical to each other? (because there is variation within an individual’s genetic input)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0A68556-8EC8-441D-913F-350518779F24}" type="slidenum">
              <a:rPr lang="en-US" altLang="en-US" sz="1200">
                <a:latin typeface="Times" panose="02020603050405020304" pitchFamily="18" charset="0"/>
              </a:rPr>
              <a:pPr/>
              <a:t>8</a:t>
            </a:fld>
            <a:endParaRPr lang="en-US" altLang="en-US" sz="12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55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ea typeface="ＭＳ Ｐゴシック" pitchFamily="34" charset="-128"/>
              </a:rPr>
              <a:t>Why aren’t the girls identical to their mother? (because there is genetic input from the father)</a:t>
            </a:r>
          </a:p>
          <a:p>
            <a:pPr>
              <a:defRPr/>
            </a:pPr>
            <a:r>
              <a:rPr lang="en-US" altLang="en-US" smtClean="0">
                <a:ea typeface="ＭＳ Ｐゴシック" pitchFamily="34" charset="-128"/>
              </a:rPr>
              <a:t>Why aren’t the girls identical to each other? (because there is variation within an individual’s genetic input)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4C27EA9-6CE1-4D75-9E9E-8970232F3B5F}" type="slidenum">
              <a:rPr lang="en-US" altLang="en-US" sz="1200">
                <a:latin typeface="Times" panose="02020603050405020304" pitchFamily="18" charset="0"/>
              </a:rPr>
              <a:pPr/>
              <a:t>9</a:t>
            </a:fld>
            <a:endParaRPr lang="en-US" altLang="en-US" sz="12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101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ea typeface="ＭＳ Ｐゴシック" pitchFamily="34" charset="-128"/>
              </a:rPr>
              <a:t>Examples? Height (C), “handedness” (D),  blood type (D), foot size (C), IQ/intelligence (C), inherited disease eg Cystic fibrosis (D), Autism (C).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446EF10-6691-493E-B975-95E19387043A}" type="slidenum">
              <a:rPr lang="en-US" altLang="en-US" sz="1200">
                <a:latin typeface="Times" panose="02020603050405020304" pitchFamily="18" charset="0"/>
              </a:rPr>
              <a:pPr/>
              <a:t>11</a:t>
            </a:fld>
            <a:endParaRPr lang="en-US" altLang="en-US" sz="12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81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chemical</a:t>
            </a:r>
            <a:r>
              <a:rPr lang="en-US" baseline="0" dirty="0" smtClean="0"/>
              <a:t> composition of DNA was known for many decades before its structure and its importance were understood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3B860-DCC7-BA4B-8990-A68893C807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67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3% of the strength of a covalent bond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3B860-DCC7-BA4B-8990-A68893C807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40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497B7D-38C9-4CA3-8A18-FEFE49ABA6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0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06A9FA-532F-4E74-A7B4-D8ACE8B711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60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9061D7-7FCF-4283-95EC-40AD97CAA2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11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38AF3B-5875-4B5F-8F0B-2882436509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136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157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867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324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24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311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C1EE4C-48C9-49A5-A5F8-7A19047049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1387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19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523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246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8363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0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BEC7F3-CDD3-4715-94EB-EC8E582A0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22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66DB79-0ECC-443D-94C8-59298EED5B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863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18E9A1-F884-4B18-8701-24C9B96D56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803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99E23D-4B76-44E6-87FB-880AFAC252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054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D14309-7B2F-46FD-BEC5-0AC0BCD348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38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9A3895-9C31-4607-BEC2-40AAD06180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51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9A0CB4-0F2F-4F99-ABF8-8167D231AE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02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panose="02020603050405020304" pitchFamily="18" charset="0"/>
              </a:defRPr>
            </a:lvl1pPr>
          </a:lstStyle>
          <a:p>
            <a:fld id="{40ADFB44-A222-4BED-8155-4C8336FD93D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79A9ED0-5708-4AE5-812D-32295593BF9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1/13/2017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C584740B-5C2F-4F3D-8A53-6C0E94AC5A3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420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3.xml"/><Relationship Id="rId7" Type="http://schemas.openxmlformats.org/officeDocument/2006/relationships/oleObject" Target="../embeddings/oleObject1.bin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tags" Target="../tags/tag7.xml"/><Relationship Id="rId7" Type="http://schemas.openxmlformats.org/officeDocument/2006/relationships/oleObject" Target="../embeddings/oleObject2.bin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3.emf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14.xml"/><Relationship Id="rId7" Type="http://schemas.openxmlformats.org/officeDocument/2006/relationships/oleObject" Target="../embeddings/oleObject4.bin"/><Relationship Id="rId2" Type="http://schemas.openxmlformats.org/officeDocument/2006/relationships/tags" Target="../tags/tag13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tags" Target="../tags/tag18.xml"/><Relationship Id="rId7" Type="http://schemas.openxmlformats.org/officeDocument/2006/relationships/oleObject" Target="../embeddings/oleObject5.bin"/><Relationship Id="rId2" Type="http://schemas.openxmlformats.org/officeDocument/2006/relationships/tags" Target="../tags/tag17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22.xml"/><Relationship Id="rId7" Type="http://schemas.openxmlformats.org/officeDocument/2006/relationships/image" Target="../media/image27.emf"/><Relationship Id="rId2" Type="http://schemas.openxmlformats.org/officeDocument/2006/relationships/tags" Target="../tags/tag2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3"/>
          <p:cNvSpPr>
            <a:spLocks noGrp="1"/>
          </p:cNvSpPr>
          <p:nvPr>
            <p:ph type="subTitle" idx="1"/>
          </p:nvPr>
        </p:nvSpPr>
        <p:spPr bwMode="auto">
          <a:xfrm>
            <a:off x="914400" y="990600"/>
            <a:ext cx="7543800" cy="3048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defRPr/>
            </a:pPr>
            <a:r>
              <a:rPr lang="en-US" altLang="en-US" sz="3200" dirty="0" smtClean="0">
                <a:latin typeface="Arial Rounded MT Bold" panose="020F0704030504030204" pitchFamily="34" charset="0"/>
              </a:rPr>
              <a:t>Welcome to BB2920: Genetics</a:t>
            </a:r>
          </a:p>
          <a:p>
            <a:pPr algn="l">
              <a:defRPr/>
            </a:pPr>
            <a:r>
              <a:rPr lang="en-US" altLang="en-US" dirty="0">
                <a:latin typeface="Arial Rounded MT Bold" panose="020F0704030504030204" pitchFamily="34" charset="0"/>
              </a:rPr>
              <a:t>Prof. Natalie Farny</a:t>
            </a:r>
          </a:p>
          <a:p>
            <a:pPr algn="l">
              <a:defRPr/>
            </a:pPr>
            <a:endParaRPr lang="en-US" altLang="en-US" dirty="0">
              <a:latin typeface="Arial Rounded MT Bold" panose="020F0704030504030204" pitchFamily="34" charset="0"/>
            </a:endParaRPr>
          </a:p>
          <a:p>
            <a:pPr algn="l">
              <a:defRPr/>
            </a:pPr>
            <a:r>
              <a:rPr lang="en-US" altLang="en-US" dirty="0" smtClean="0">
                <a:latin typeface="Arial Rounded MT Bold" panose="020F0704030504030204" pitchFamily="34" charset="0"/>
              </a:rPr>
              <a:t>1/13/2017</a:t>
            </a:r>
          </a:p>
          <a:p>
            <a:pPr algn="l">
              <a:defRPr/>
            </a:pPr>
            <a:r>
              <a:rPr lang="en-US" altLang="en-US" dirty="0" smtClean="0">
                <a:latin typeface="Arial Rounded MT Bold" panose="020F0704030504030204" pitchFamily="34" charset="0"/>
              </a:rPr>
              <a:t>Lecture 2</a:t>
            </a:r>
          </a:p>
          <a:p>
            <a:pPr algn="l">
              <a:defRPr/>
            </a:pPr>
            <a:endParaRPr lang="en-US" altLang="en-US" dirty="0" smtClean="0">
              <a:latin typeface="Arial Rounded MT Bold" panose="020F070403050403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 Rounded MT Bold" panose="020F0704030504030204" pitchFamily="34" charset="0"/>
              </a:rPr>
              <a:t>RQ1 due Tuesday!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 Rounded MT Bold" panose="020F0704030504030204" pitchFamily="34" charset="0"/>
              </a:rPr>
              <a:t>PS1 due Friday!</a:t>
            </a: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  <a:defRPr/>
            </a:pPr>
            <a:endParaRPr lang="en-US" altLang="en-US" dirty="0" smtClean="0">
              <a:latin typeface="Arial Rounded MT Bold" panose="020F070403050403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/>
            </a:pPr>
            <a:endParaRPr lang="en-US" altLang="en-US" dirty="0" smtClean="0">
              <a:latin typeface="Arial Rounded MT Bold" panose="020F0704030504030204" pitchFamily="34" charset="0"/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6705600" y="152400"/>
            <a:ext cx="13716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762000" y="1905000"/>
            <a:ext cx="7848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Genetics: the study of </a:t>
            </a:r>
            <a:r>
              <a:rPr lang="en-US" altLang="en-US" sz="4400">
                <a:solidFill>
                  <a:srgbClr val="FF0000"/>
                </a:solidFill>
              </a:rPr>
              <a:t>genes</a:t>
            </a:r>
            <a:r>
              <a:rPr lang="en-US" altLang="en-US" sz="4400"/>
              <a:t>, </a:t>
            </a:r>
            <a:r>
              <a:rPr lang="en-US" altLang="en-US" sz="4400">
                <a:solidFill>
                  <a:srgbClr val="0000FF"/>
                </a:solidFill>
              </a:rPr>
              <a:t>heredity</a:t>
            </a:r>
            <a:r>
              <a:rPr lang="en-US" altLang="en-US" sz="4400"/>
              <a:t> and </a:t>
            </a:r>
            <a:r>
              <a:rPr lang="en-US" altLang="en-US" sz="4400">
                <a:solidFill>
                  <a:srgbClr val="008000"/>
                </a:solidFill>
              </a:rPr>
              <a:t>biological variation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650" y="76200"/>
            <a:ext cx="6515100" cy="990600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Types of Phenotypic Variation</a:t>
            </a:r>
            <a:endParaRPr lang="en-US" sz="3200" dirty="0"/>
          </a:p>
        </p:txBody>
      </p:sp>
      <p:sp>
        <p:nvSpPr>
          <p:cNvPr id="27650" name="TextBox 2"/>
          <p:cNvSpPr txBox="1">
            <a:spLocks noChangeArrowheads="1"/>
          </p:cNvSpPr>
          <p:nvPr/>
        </p:nvSpPr>
        <p:spPr bwMode="auto">
          <a:xfrm>
            <a:off x="609600" y="1295400"/>
            <a:ext cx="2290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sng"/>
              <a:t>Discontinuous</a:t>
            </a:r>
            <a:r>
              <a:rPr lang="en-US" altLang="en-US"/>
              <a:t>: </a:t>
            </a:r>
          </a:p>
        </p:txBody>
      </p:sp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609600" y="3733800"/>
            <a:ext cx="441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sng"/>
              <a:t>Continuous:</a:t>
            </a:r>
          </a:p>
        </p:txBody>
      </p:sp>
      <p:pic>
        <p:nvPicPr>
          <p:cNvPr id="27654" name="Picture 6" descr="Screen Shot 2013-01-04 at 10.41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71600"/>
            <a:ext cx="26670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6096000" y="3048000"/>
            <a:ext cx="28527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800"/>
              <a:t>http://www.biologymad.com/resources/RevisionM5Ch2.pdf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859463" y="6253163"/>
            <a:ext cx="2209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800"/>
              <a:t>http://www.ibm.com/developerworks/library/wa-probab/</a:t>
            </a:r>
          </a:p>
        </p:txBody>
      </p:sp>
      <p:pic>
        <p:nvPicPr>
          <p:cNvPr id="4" name="Picture 3" descr="Screen Shot 2013-01-05 at 4.19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63" y="4195763"/>
            <a:ext cx="24542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09600" y="1905000"/>
            <a:ext cx="5181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distinct categories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tend to be controlled by one/few genes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9600" y="4343400"/>
            <a:ext cx="3733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many states covering a range between two extremes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tend to be controlled by several/many genes (</a:t>
            </a:r>
            <a:r>
              <a:rPr lang="en-US" altLang="en-US" b="1" i="1"/>
              <a:t>polygenic</a:t>
            </a:r>
            <a:r>
              <a:rPr lang="en-US" altLang="en-US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27651" grpId="0"/>
      <p:bldP spid="27655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9144000" cy="4572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What about a trait like IQ/intelligence?</a:t>
            </a:r>
            <a:endParaRPr lang="en-US" sz="3600" dirty="0"/>
          </a:p>
        </p:txBody>
      </p:sp>
      <p:sp>
        <p:nvSpPr>
          <p:cNvPr id="20483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 bwMode="auto">
          <a:xfrm>
            <a:off x="457200" y="1600200"/>
            <a:ext cx="41148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Tx/>
              <a:buAutoNum type="alphaUcPeriod"/>
            </a:pPr>
            <a:r>
              <a:rPr lang="en-US" altLang="en-US" sz="3200" smtClean="0"/>
              <a:t>Discontinuous</a:t>
            </a:r>
          </a:p>
          <a:p>
            <a:pPr marL="514350" indent="-514350">
              <a:buFontTx/>
              <a:buAutoNum type="alphaUcPeriod"/>
            </a:pPr>
            <a:r>
              <a:rPr lang="en-US" altLang="en-US" sz="3200" smtClean="0"/>
              <a:t>Continuous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17240929"/>
              </p:ext>
            </p:extLst>
          </p:nvPr>
        </p:nvGraphicFramePr>
        <p:xfrm>
          <a:off x="4495800" y="1600200"/>
          <a:ext cx="4572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6" name="Chart" r:id="rId7" imgW="4572000" imgH="5143584" progId="MSGraph.Chart.8">
                  <p:embed followColorScheme="full"/>
                </p:oleObj>
              </mc:Choice>
              <mc:Fallback>
                <p:oleObj name="Chart" r:id="rId7" imgW="4572000" imgH="5143584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600200"/>
                        <a:ext cx="457200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1"/>
          <p:cNvSpPr/>
          <p:nvPr>
            <p:custDataLst>
              <p:tags r:id="rId5"/>
            </p:custDataLst>
          </p:nvPr>
        </p:nvSpPr>
        <p:spPr bwMode="auto">
          <a:xfrm>
            <a:off x="1038225" y="2133600"/>
            <a:ext cx="2078038" cy="585788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3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457200" y="838200"/>
            <a:ext cx="9144000" cy="4572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What about a trait like “handedness” (dominance of one side of the body for performing particular functions)?</a:t>
            </a:r>
            <a:endParaRPr lang="en-US" sz="3600" dirty="0"/>
          </a:p>
        </p:txBody>
      </p:sp>
      <p:sp>
        <p:nvSpPr>
          <p:cNvPr id="21507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 bwMode="auto">
          <a:xfrm>
            <a:off x="457200" y="2209800"/>
            <a:ext cx="4114800" cy="3916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Tx/>
              <a:buAutoNum type="alphaUcPeriod"/>
            </a:pPr>
            <a:r>
              <a:rPr lang="en-US" altLang="en-US" sz="3200" smtClean="0"/>
              <a:t>Discontinuous</a:t>
            </a:r>
          </a:p>
          <a:p>
            <a:pPr marL="514350" indent="-514350">
              <a:buFontTx/>
              <a:buAutoNum type="alphaUcPeriod"/>
            </a:pPr>
            <a:r>
              <a:rPr lang="en-US" altLang="en-US" sz="3200" smtClean="0"/>
              <a:t>Continuous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011389940"/>
              </p:ext>
            </p:extLst>
          </p:nvPr>
        </p:nvGraphicFramePr>
        <p:xfrm>
          <a:off x="4508500" y="2362200"/>
          <a:ext cx="3894138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0" name="Chart" r:id="rId7" imgW="4572000" imgH="5143584" progId="MSGraph.Chart.8">
                  <p:embed followColorScheme="full"/>
                </p:oleObj>
              </mc:Choice>
              <mc:Fallback>
                <p:oleObj name="Chart" r:id="rId7" imgW="4572000" imgH="5143584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2362200"/>
                        <a:ext cx="3894138" cy="438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1"/>
          <p:cNvSpPr/>
          <p:nvPr>
            <p:custDataLst>
              <p:tags r:id="rId5"/>
            </p:custDataLst>
          </p:nvPr>
        </p:nvSpPr>
        <p:spPr bwMode="auto">
          <a:xfrm>
            <a:off x="1038225" y="2255838"/>
            <a:ext cx="2687638" cy="487362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3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304800" y="535623"/>
            <a:ext cx="8153400" cy="457200"/>
          </a:xfrm>
        </p:spPr>
        <p:txBody>
          <a:bodyPr/>
          <a:lstStyle/>
          <a:p>
            <a:r>
              <a:rPr lang="en-US" sz="4000" dirty="0" smtClean="0"/>
              <a:t>What about autism?</a:t>
            </a:r>
            <a:endParaRPr lang="en-US" sz="4000" dirty="0"/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0"/>
              </a:spcAft>
              <a:buAutoNum type="alphaUcPeriod"/>
            </a:pPr>
            <a:r>
              <a:rPr lang="en-US" sz="3200" dirty="0" smtClean="0"/>
              <a:t>Discontinuous</a:t>
            </a:r>
          </a:p>
          <a:p>
            <a:pPr marL="514350" indent="-514350">
              <a:spcAft>
                <a:spcPts val="0"/>
              </a:spcAft>
              <a:buAutoNum type="alphaUcPeriod"/>
            </a:pPr>
            <a:r>
              <a:rPr lang="en-US" sz="3200" dirty="0" smtClean="0"/>
              <a:t>Continuous</a:t>
            </a:r>
            <a:endParaRPr lang="en-US" sz="3200" dirty="0"/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54601156"/>
              </p:ext>
            </p:extLst>
          </p:nvPr>
        </p:nvGraphicFramePr>
        <p:xfrm>
          <a:off x="4508500" y="1600200"/>
          <a:ext cx="4572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0" name="Chart" r:id="rId6" imgW="4572000" imgH="5143584" progId="MSGraph.Chart.8">
                  <p:embed followColorScheme="full"/>
                </p:oleObj>
              </mc:Choice>
              <mc:Fallback>
                <p:oleObj name="Chart" r:id="rId6" imgW="4572000" imgH="5143584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08500" y="1600200"/>
                        <a:ext cx="4572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74548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7"/>
          <p:cNvSpPr txBox="1">
            <a:spLocks noChangeArrowheads="1"/>
          </p:cNvSpPr>
          <p:nvPr/>
        </p:nvSpPr>
        <p:spPr bwMode="auto">
          <a:xfrm>
            <a:off x="1676400" y="304800"/>
            <a:ext cx="6553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/>
              <a:t>What about environmental influences on phenotype?</a:t>
            </a:r>
          </a:p>
        </p:txBody>
      </p:sp>
      <p:pic>
        <p:nvPicPr>
          <p:cNvPr id="22531" name="Picture 4" descr="C:\Users\nfarny\AppData\Local\Microsoft\Windows\Temporary Internet Files\Content.IE5\A0TRN5MI\vegetables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1728788"/>
            <a:ext cx="20161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6" descr="C:\Users\nfarny\AppData\Local\Microsoft\Windows\Temporary Internet Files\Content.IE5\74DZFGXL\alcohol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06913"/>
            <a:ext cx="2466975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7" descr="C:\Users\nfarny\AppData\Local\Microsoft\Windows\Temporary Internet Files\Content.IE5\1DYYT8CD\ID-100153061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492750"/>
            <a:ext cx="1746250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8" descr="C:\Users\nfarny\AppData\Local\Microsoft\Windows\Temporary Internet Files\Content.IE5\59ADQVTY\watermark_61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28788"/>
            <a:ext cx="301625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1" descr="C:\Users\nfarny\AppData\Local\Microsoft\Windows\Temporary Internet Files\Content.IE5\MP0FXAN3\pollution[1]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3760788"/>
            <a:ext cx="257175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12" descr="C:\Users\nfarny\AppData\Local\Microsoft\Windows\Temporary Internet Files\Content.IE5\D7EZX5XY\MushroomBurg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2743200"/>
            <a:ext cx="2082800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381000" y="685800"/>
            <a:ext cx="9144000" cy="4572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What is the role of the environment on phenotype? Can environmental factors affect your blood type?</a:t>
            </a:r>
            <a:endParaRPr lang="en-US" sz="3600" dirty="0"/>
          </a:p>
        </p:txBody>
      </p:sp>
      <p:sp>
        <p:nvSpPr>
          <p:cNvPr id="23555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 bwMode="auto">
          <a:xfrm>
            <a:off x="914400" y="3733800"/>
            <a:ext cx="4114800" cy="2239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Tx/>
              <a:buAutoNum type="alphaUcPeriod"/>
            </a:pPr>
            <a:r>
              <a:rPr lang="en-US" altLang="en-US" sz="3200" smtClean="0"/>
              <a:t>Yes</a:t>
            </a:r>
          </a:p>
          <a:p>
            <a:pPr marL="514350" indent="-514350">
              <a:buFontTx/>
              <a:buAutoNum type="alphaUcPeriod"/>
            </a:pPr>
            <a:r>
              <a:rPr lang="en-US" altLang="en-US" sz="3200" smtClean="0"/>
              <a:t>No</a:t>
            </a:r>
          </a:p>
          <a:p>
            <a:pPr marL="514350" indent="-514350">
              <a:buFontTx/>
              <a:buAutoNum type="alphaUcPeriod"/>
            </a:pPr>
            <a:r>
              <a:rPr lang="en-US" altLang="en-US" sz="3200" smtClean="0"/>
              <a:t>Possibly / uncertain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34551733"/>
              </p:ext>
            </p:extLst>
          </p:nvPr>
        </p:nvGraphicFramePr>
        <p:xfrm>
          <a:off x="4038600" y="1714500"/>
          <a:ext cx="4572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0" name="Chart" r:id="rId7" imgW="4572000" imgH="5143584" progId="MSGraph.Chart.8">
                  <p:embed followColorScheme="full"/>
                </p:oleObj>
              </mc:Choice>
              <mc:Fallback>
                <p:oleObj name="Chart" r:id="rId7" imgW="4572000" imgH="5143584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714500"/>
                        <a:ext cx="457200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6" descr="Screen Shot 2013-01-04 at 10.41.45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26670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1"/>
          <p:cNvSpPr/>
          <p:nvPr>
            <p:custDataLst>
              <p:tags r:id="rId5"/>
            </p:custDataLst>
          </p:nvPr>
        </p:nvSpPr>
        <p:spPr bwMode="auto">
          <a:xfrm>
            <a:off x="1495425" y="4267200"/>
            <a:ext cx="657225" cy="585788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3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381000" y="685800"/>
            <a:ext cx="9144000" cy="4572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What is the role of the environment on phenotype? Can environmental factors affect your height?</a:t>
            </a:r>
            <a:endParaRPr lang="en-US" sz="3600" dirty="0"/>
          </a:p>
        </p:txBody>
      </p:sp>
      <p:sp>
        <p:nvSpPr>
          <p:cNvPr id="24579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 bwMode="auto">
          <a:xfrm>
            <a:off x="457200" y="3810000"/>
            <a:ext cx="4114800" cy="2316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FontTx/>
              <a:buAutoNum type="alphaUcPeriod"/>
            </a:pPr>
            <a:r>
              <a:rPr lang="en-US" altLang="en-US" sz="3200" smtClean="0"/>
              <a:t>Yes</a:t>
            </a:r>
          </a:p>
          <a:p>
            <a:pPr marL="514350" indent="-514350">
              <a:buFontTx/>
              <a:buAutoNum type="alphaUcPeriod"/>
            </a:pPr>
            <a:r>
              <a:rPr lang="en-US" altLang="en-US" sz="3200" smtClean="0"/>
              <a:t>No</a:t>
            </a:r>
          </a:p>
          <a:p>
            <a:pPr marL="514350" indent="-514350">
              <a:buFontTx/>
              <a:buAutoNum type="alphaUcPeriod"/>
            </a:pPr>
            <a:r>
              <a:rPr lang="en-US" altLang="en-US" sz="3200" smtClean="0"/>
              <a:t>Possibly / uncertain</a:t>
            </a:r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96414453"/>
              </p:ext>
            </p:extLst>
          </p:nvPr>
        </p:nvGraphicFramePr>
        <p:xfrm>
          <a:off x="4038600" y="1714500"/>
          <a:ext cx="4572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4" name="Chart" r:id="rId7" imgW="4572000" imgH="5143584" progId="MSGraph.Chart.8">
                  <p:embed followColorScheme="full"/>
                </p:oleObj>
              </mc:Choice>
              <mc:Fallback>
                <p:oleObj name="Chart" r:id="rId7" imgW="4572000" imgH="5143584" progId="MSGraph.Chart.8">
                  <p:embed followColorScheme="full"/>
                  <p:pic>
                    <p:nvPicPr>
                      <p:cNvPr id="0" name="TPChar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714500"/>
                        <a:ext cx="457200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1" name="Picture 4" descr="Screen Shot 2013-01-05 at 4.19.3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3048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1"/>
          <p:cNvSpPr/>
          <p:nvPr>
            <p:custDataLst>
              <p:tags r:id="rId5"/>
            </p:custDataLst>
          </p:nvPr>
        </p:nvSpPr>
        <p:spPr bwMode="auto">
          <a:xfrm>
            <a:off x="1038225" y="3856038"/>
            <a:ext cx="838200" cy="487362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3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838200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What is the role of the environment on phenotype?</a:t>
            </a:r>
            <a:endParaRPr lang="en-US" sz="2800" dirty="0"/>
          </a:p>
        </p:txBody>
      </p:sp>
      <p:pic>
        <p:nvPicPr>
          <p:cNvPr id="25603" name="Picture 6" descr="Screen Shot 2013-01-04 at 10.41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1313"/>
            <a:ext cx="26670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reen Shot 2013-01-05 at 4.19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3981450"/>
            <a:ext cx="24542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3829050" y="1905000"/>
            <a:ext cx="4495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Environmental factors tend not to affect discontinuous traits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76713" y="4167188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Environmental factors can affect continuous traits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Learning Objectives: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molecular </a:t>
            </a:r>
            <a:r>
              <a:rPr lang="en-US" dirty="0" smtClean="0"/>
              <a:t>structure and chemical properties of </a:t>
            </a:r>
            <a:r>
              <a:rPr lang="en-US" dirty="0"/>
              <a:t>DNA</a:t>
            </a:r>
          </a:p>
          <a:p>
            <a:r>
              <a:rPr lang="en-US" dirty="0"/>
              <a:t>Use your understanding of the molecular properties of DNA to make inferences about the composition of a DNA sequence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280" y="762000"/>
            <a:ext cx="8534400" cy="457200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Today’s Learning Objectives (you will see these every day – use them to help you study! Ask yourself “Can I do these things?”)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2057400"/>
            <a:ext cx="8229600" cy="4373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 altLang="en-US" dirty="0" smtClean="0"/>
              <a:t>Gain an overview of the three components of the study of genetics: genes, heredity, and biological variation</a:t>
            </a:r>
          </a:p>
          <a:p>
            <a:pPr>
              <a:buFontTx/>
              <a:buChar char="•"/>
            </a:pPr>
            <a:r>
              <a:rPr lang="en-US" altLang="en-US" dirty="0" smtClean="0"/>
              <a:t>Understand and explain (with examples) the difference between forward and reverse genetics</a:t>
            </a:r>
          </a:p>
          <a:p>
            <a:pPr>
              <a:buFontTx/>
              <a:buChar char="•"/>
            </a:pPr>
            <a:r>
              <a:rPr lang="en-US" altLang="en-US" dirty="0" smtClean="0"/>
              <a:t>Understand and explain (with examples) the difference between genotype and phenotype</a:t>
            </a:r>
          </a:p>
          <a:p>
            <a:pPr>
              <a:buFontTx/>
              <a:buChar char="•"/>
            </a:pPr>
            <a:r>
              <a:rPr lang="en-US" altLang="en-US" dirty="0" smtClean="0"/>
              <a:t>Understand and explain (with examples) the two types of biological variation</a:t>
            </a:r>
          </a:p>
          <a:p>
            <a:pPr>
              <a:buFontTx/>
              <a:buChar char="•"/>
            </a:pPr>
            <a:r>
              <a:rPr lang="en-US" altLang="en-US" dirty="0" smtClean="0"/>
              <a:t>Explore the role of environmental factors in affecting biological variation</a:t>
            </a:r>
          </a:p>
          <a:p>
            <a:pPr>
              <a:buFontTx/>
              <a:buChar char="•"/>
            </a:pP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/>
          <p:cNvSpPr>
            <a:spLocks/>
          </p:cNvSpPr>
          <p:nvPr/>
        </p:nvSpPr>
        <p:spPr bwMode="auto">
          <a:xfrm rot="2823690">
            <a:off x="2560778" y="1610841"/>
            <a:ext cx="425450" cy="547688"/>
          </a:xfrm>
          <a:custGeom>
            <a:avLst/>
            <a:gdLst>
              <a:gd name="T0" fmla="*/ 0 w 344"/>
              <a:gd name="T1" fmla="*/ 2147483647 h 384"/>
              <a:gd name="T2" fmla="*/ 2147483647 w 344"/>
              <a:gd name="T3" fmla="*/ 0 h 384"/>
              <a:gd name="T4" fmla="*/ 2147483647 w 344"/>
              <a:gd name="T5" fmla="*/ 2147483647 h 384"/>
              <a:gd name="T6" fmla="*/ 2147483647 w 344"/>
              <a:gd name="T7" fmla="*/ 2147483647 h 384"/>
              <a:gd name="T8" fmla="*/ 2147483647 w 344"/>
              <a:gd name="T9" fmla="*/ 2147483647 h 384"/>
              <a:gd name="T10" fmla="*/ 2147483647 w 344"/>
              <a:gd name="T11" fmla="*/ 2147483647 h 384"/>
              <a:gd name="T12" fmla="*/ 0 w 344"/>
              <a:gd name="T13" fmla="*/ 2147483647 h 3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44" h="384">
                <a:moveTo>
                  <a:pt x="0" y="48"/>
                </a:moveTo>
                <a:cubicBezTo>
                  <a:pt x="28" y="24"/>
                  <a:pt x="56" y="0"/>
                  <a:pt x="96" y="0"/>
                </a:cubicBezTo>
                <a:cubicBezTo>
                  <a:pt x="136" y="0"/>
                  <a:pt x="200" y="16"/>
                  <a:pt x="240" y="48"/>
                </a:cubicBezTo>
                <a:cubicBezTo>
                  <a:pt x="280" y="80"/>
                  <a:pt x="328" y="144"/>
                  <a:pt x="336" y="192"/>
                </a:cubicBezTo>
                <a:cubicBezTo>
                  <a:pt x="344" y="240"/>
                  <a:pt x="320" y="304"/>
                  <a:pt x="288" y="336"/>
                </a:cubicBezTo>
                <a:cubicBezTo>
                  <a:pt x="256" y="368"/>
                  <a:pt x="192" y="384"/>
                  <a:pt x="144" y="384"/>
                </a:cubicBezTo>
                <a:cubicBezTo>
                  <a:pt x="96" y="384"/>
                  <a:pt x="24" y="344"/>
                  <a:pt x="0" y="336"/>
                </a:cubicBezTo>
              </a:path>
            </a:pathLst>
          </a:cu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16"/>
          <p:cNvSpPr>
            <a:spLocks noChangeShapeType="1"/>
          </p:cNvSpPr>
          <p:nvPr/>
        </p:nvSpPr>
        <p:spPr bwMode="auto">
          <a:xfrm>
            <a:off x="2575859" y="1589410"/>
            <a:ext cx="17526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5184122" y="1606873"/>
            <a:ext cx="1295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1737659" y="132906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  <a:cs typeface="Arial" charset="0"/>
              </a:rPr>
              <a:t>DNA</a:t>
            </a: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4328459" y="132906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  <a:cs typeface="Arial" charset="0"/>
              </a:rPr>
              <a:t>RNA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538259" y="1329060"/>
            <a:ext cx="114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  <a:cs typeface="Arial" charset="0"/>
              </a:rPr>
              <a:t>Protein</a:t>
            </a:r>
          </a:p>
        </p:txBody>
      </p:sp>
      <p:sp>
        <p:nvSpPr>
          <p:cNvPr id="10" name="Line 22"/>
          <p:cNvSpPr>
            <a:spLocks noChangeShapeType="1"/>
          </p:cNvSpPr>
          <p:nvPr/>
        </p:nvSpPr>
        <p:spPr bwMode="auto">
          <a:xfrm flipV="1">
            <a:off x="2512079" y="1778042"/>
            <a:ext cx="0" cy="236538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65"/>
          <p:cNvSpPr txBox="1">
            <a:spLocks noChangeArrowheads="1"/>
          </p:cNvSpPr>
          <p:nvPr/>
        </p:nvSpPr>
        <p:spPr bwMode="auto">
          <a:xfrm>
            <a:off x="2733022" y="1259210"/>
            <a:ext cx="1290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latin typeface="Arial" charset="0"/>
                <a:cs typeface="Arial" charset="0"/>
              </a:rPr>
              <a:t>transcription</a:t>
            </a:r>
          </a:p>
        </p:txBody>
      </p:sp>
      <p:sp>
        <p:nvSpPr>
          <p:cNvPr id="12" name="Text Box 66"/>
          <p:cNvSpPr txBox="1">
            <a:spLocks noChangeArrowheads="1"/>
          </p:cNvSpPr>
          <p:nvPr/>
        </p:nvSpPr>
        <p:spPr bwMode="auto">
          <a:xfrm>
            <a:off x="5150784" y="1290960"/>
            <a:ext cx="11223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latin typeface="Arial" charset="0"/>
                <a:cs typeface="Arial" charset="0"/>
              </a:rPr>
              <a:t>translation</a:t>
            </a:r>
          </a:p>
        </p:txBody>
      </p:sp>
      <p:sp>
        <p:nvSpPr>
          <p:cNvPr id="13" name="Text Box 67"/>
          <p:cNvSpPr txBox="1">
            <a:spLocks noChangeArrowheads="1"/>
          </p:cNvSpPr>
          <p:nvPr/>
        </p:nvSpPr>
        <p:spPr bwMode="auto">
          <a:xfrm>
            <a:off x="2956859" y="1813248"/>
            <a:ext cx="1109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latin typeface="Arial" charset="0"/>
                <a:cs typeface="Arial" charset="0"/>
              </a:rPr>
              <a:t>replication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366059" y="45276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tx2"/>
                </a:solidFill>
                <a:latin typeface="Arial" charset="0"/>
                <a:cs typeface="Arial" charset="0"/>
              </a:rPr>
              <a:t>The Central Dogma of Molecular Biology</a:t>
            </a:r>
          </a:p>
        </p:txBody>
      </p:sp>
      <p:pic>
        <p:nvPicPr>
          <p:cNvPr id="15" name="Picture 2" descr="figure_01_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00" y="2297437"/>
            <a:ext cx="3340847" cy="421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1295400" y="1143000"/>
            <a:ext cx="1636900" cy="838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8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609600"/>
            <a:ext cx="8077200" cy="60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DNA, in the form of chromosomes, is the inherited genetic material</a:t>
            </a:r>
            <a:endParaRPr lang="en-US" dirty="0"/>
          </a:p>
        </p:txBody>
      </p:sp>
      <p:pic>
        <p:nvPicPr>
          <p:cNvPr id="28674" name="Picture 3" descr="Screen Shot 2013-01-08 at 11.1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6299200" cy="368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Screen Shot 2013-01-08 at 11.14.4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t="41628" r="14314" b="46183"/>
          <a:stretch/>
        </p:blipFill>
        <p:spPr bwMode="auto">
          <a:xfrm>
            <a:off x="5562600" y="4876800"/>
            <a:ext cx="2611440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228600" y="2667000"/>
            <a:ext cx="3175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/>
              <a:t>one complete copy of all the DNA of an organism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87400" y="2692400"/>
            <a:ext cx="1143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8" name="Picture 2" descr="figure_01_0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8"/>
          <a:stretch/>
        </p:blipFill>
        <p:spPr bwMode="auto">
          <a:xfrm rot="5400000">
            <a:off x="6377334" y="4832925"/>
            <a:ext cx="1122589" cy="258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3" descr="Screen Shot 2013-01-08 at 11.14.4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4" t="83716" r="14920" b="8142"/>
          <a:stretch/>
        </p:blipFill>
        <p:spPr bwMode="auto">
          <a:xfrm>
            <a:off x="5647660" y="4865805"/>
            <a:ext cx="626534" cy="29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29729" y="593922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543800" cy="457200"/>
          </a:xfrm>
        </p:spPr>
        <p:txBody>
          <a:bodyPr/>
          <a:lstStyle/>
          <a:p>
            <a:r>
              <a:rPr lang="en-US" sz="4000" dirty="0" smtClean="0"/>
              <a:t>DNA is made of 4 nucleotides</a:t>
            </a:r>
            <a:endParaRPr lang="en-US" sz="4000" dirty="0"/>
          </a:p>
        </p:txBody>
      </p:sp>
      <p:pic>
        <p:nvPicPr>
          <p:cNvPr id="4" name="Picture 2" descr="figure_07_0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08" r="-13108"/>
          <a:stretch>
            <a:fillRect/>
          </a:stretch>
        </p:blipFill>
        <p:spPr bwMode="auto">
          <a:xfrm>
            <a:off x="-254001" y="1552108"/>
            <a:ext cx="6923395" cy="3961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38800" y="2494230"/>
            <a:ext cx="3184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1. phosphate (negative charge)</a:t>
            </a:r>
          </a:p>
          <a:p>
            <a:r>
              <a:rPr lang="en-US" sz="2000" dirty="0" smtClean="0"/>
              <a:t> 2. sugar (</a:t>
            </a:r>
            <a:r>
              <a:rPr lang="en-US" sz="2000" dirty="0" err="1" smtClean="0"/>
              <a:t>deoxyribose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 3. nitrogenous base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 </a:t>
            </a:r>
            <a:r>
              <a:rPr lang="en-US" sz="2000" dirty="0" smtClean="0"/>
              <a:t>    purine (A/G, double 			ring)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pyrimidine (C/T single 		ring)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333302"/>
            <a:ext cx="334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deoxyribonucleic acid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23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374" y="0"/>
            <a:ext cx="8707626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DNA Structure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223083" y="1143000"/>
            <a:ext cx="56845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u="sng" dirty="0" err="1"/>
              <a:t>Phosphodiester</a:t>
            </a:r>
            <a:r>
              <a:rPr lang="en-US" sz="2000" b="1" u="sng" dirty="0"/>
              <a:t> linkages </a:t>
            </a:r>
            <a:r>
              <a:rPr lang="en-US" sz="2000" dirty="0"/>
              <a:t>(P attached on either side by O)</a:t>
            </a:r>
          </a:p>
          <a:p>
            <a:pPr marL="342900" indent="-342900">
              <a:buFont typeface="Arial"/>
              <a:buChar char="•"/>
            </a:pPr>
            <a:r>
              <a:rPr lang="en-US" sz="2000" b="1" u="sng" dirty="0" smtClean="0"/>
              <a:t>Antiparallel</a:t>
            </a:r>
            <a:r>
              <a:rPr lang="en-US" sz="2000" dirty="0" smtClean="0"/>
              <a:t> (5’</a:t>
            </a:r>
            <a:r>
              <a:rPr lang="en-US" sz="2000" dirty="0" smtClean="0">
                <a:sym typeface="Wingdings" panose="05000000000000000000" pitchFamily="2" charset="2"/>
              </a:rPr>
              <a:t> 3’ linkage, running in opposite directions on different strands)</a:t>
            </a:r>
          </a:p>
          <a:p>
            <a:pPr marL="342900" indent="-342900">
              <a:buFont typeface="Arial"/>
              <a:buChar char="•"/>
            </a:pPr>
            <a:r>
              <a:rPr lang="en-US" sz="2000" b="1" u="sng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Phosphodiester</a:t>
            </a:r>
            <a:r>
              <a:rPr lang="en-US" sz="2000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 bonds will only be formed on free 3’ ends of nucleotide chains!!!!!!! (Remember this! It will save you much heartache to come!)</a:t>
            </a:r>
            <a:endParaRPr lang="en-US" sz="2000" b="1" u="sng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7" name="Picture 2" descr="figure_01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6" y="1066800"/>
            <a:ext cx="2640121" cy="564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" descr="figure_01_0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839" b="72823"/>
          <a:stretch/>
        </p:blipFill>
        <p:spPr bwMode="auto">
          <a:xfrm>
            <a:off x="3962400" y="3962400"/>
            <a:ext cx="3770349" cy="220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594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Where could nucleotides be added to this DNA strand to make it longer?</a:t>
            </a:r>
            <a:endParaRPr lang="en-US" sz="2800" dirty="0"/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3657600" y="1828800"/>
            <a:ext cx="2286493" cy="4701325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1 and 2 only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2 and 4 only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1 and 3 only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3 and 4 only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 smtClean="0"/>
              <a:t>All 4 positions</a:t>
            </a:r>
            <a:endParaRPr lang="en-US" dirty="0"/>
          </a:p>
        </p:txBody>
      </p:sp>
      <p:graphicFrame>
        <p:nvGraphicFramePr>
          <p:cNvPr id="4" name="TPChart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70559307"/>
              </p:ext>
            </p:extLst>
          </p:nvPr>
        </p:nvGraphicFramePr>
        <p:xfrm>
          <a:off x="5257800" y="1885795"/>
          <a:ext cx="3581400" cy="402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2" name="Chart" r:id="rId6" imgW="4572000" imgH="5143584" progId="MSGraph.Chart.8">
                  <p:embed followColorScheme="full"/>
                </p:oleObj>
              </mc:Choice>
              <mc:Fallback>
                <p:oleObj name="Chart" r:id="rId6" imgW="4572000" imgH="5143584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800" y="1885795"/>
                        <a:ext cx="3581400" cy="402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figure_01_0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2"/>
          <a:stretch/>
        </p:blipFill>
        <p:spPr bwMode="auto">
          <a:xfrm>
            <a:off x="609600" y="1873039"/>
            <a:ext cx="2361707" cy="461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8992" y="165915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1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1397" y="15806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2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0733" y="594535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3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61934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4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1741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0" y="446941"/>
            <a:ext cx="7945120" cy="457200"/>
          </a:xfrm>
        </p:spPr>
        <p:txBody>
          <a:bodyPr>
            <a:noAutofit/>
          </a:bodyPr>
          <a:lstStyle/>
          <a:p>
            <a:r>
              <a:rPr lang="en-US" sz="3600" dirty="0" smtClean="0"/>
              <a:t>Hydrogen bonds connect base pairs </a:t>
            </a:r>
            <a:endParaRPr lang="en-US" sz="3600" dirty="0"/>
          </a:p>
        </p:txBody>
      </p:sp>
      <p:pic>
        <p:nvPicPr>
          <p:cNvPr id="4" name="Picture 2" descr="figure_07_18a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9" b="2118"/>
          <a:stretch/>
        </p:blipFill>
        <p:spPr bwMode="auto">
          <a:xfrm>
            <a:off x="1743635" y="1371600"/>
            <a:ext cx="5190565" cy="249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8940" y="5710338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Think-Pair-Share: Why hydrogen bonds? (why not covalent bonds?)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6067316"/>
            <a:ext cx="7910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H-bond has only 3% of the strength of a covalent bond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65480" y="4023033"/>
            <a:ext cx="7614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Complementary</a:t>
            </a:r>
            <a:r>
              <a:rPr lang="en-US" sz="2000" dirty="0"/>
              <a:t>: Chargaff’s rules, Pyrimidine content = purine content (T = A; C=G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b="1" u="sng" dirty="0"/>
              <a:t>Hydrogen bonds </a:t>
            </a:r>
            <a:r>
              <a:rPr lang="en-US" sz="2000" dirty="0"/>
              <a:t>(C/G = 3, A/T = 2)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52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2"/>
          <p:cNvSpPr txBox="1">
            <a:spLocks noChangeArrowheads="1"/>
          </p:cNvSpPr>
          <p:nvPr/>
        </p:nvSpPr>
        <p:spPr bwMode="auto">
          <a:xfrm>
            <a:off x="657225" y="914400"/>
            <a:ext cx="7848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Genetics: the study of </a:t>
            </a:r>
            <a:r>
              <a:rPr lang="en-US" altLang="en-US" sz="4400">
                <a:solidFill>
                  <a:srgbClr val="FF0000"/>
                </a:solidFill>
              </a:rPr>
              <a:t>genes</a:t>
            </a:r>
            <a:r>
              <a:rPr lang="en-US" altLang="en-US" sz="4400"/>
              <a:t>, </a:t>
            </a:r>
            <a:r>
              <a:rPr lang="en-US" altLang="en-US" sz="4400">
                <a:solidFill>
                  <a:srgbClr val="0000FF"/>
                </a:solidFill>
              </a:rPr>
              <a:t>heredity</a:t>
            </a:r>
            <a:r>
              <a:rPr lang="en-US" altLang="en-US" sz="4400"/>
              <a:t> and </a:t>
            </a:r>
            <a:r>
              <a:rPr lang="en-US" altLang="en-US" sz="4400">
                <a:solidFill>
                  <a:srgbClr val="008000"/>
                </a:solidFill>
              </a:rPr>
              <a:t>biological variation </a:t>
            </a:r>
          </a:p>
        </p:txBody>
      </p:sp>
      <p:sp>
        <p:nvSpPr>
          <p:cNvPr id="24578" name="TextBox 3"/>
          <p:cNvSpPr txBox="1">
            <a:spLocks noChangeArrowheads="1"/>
          </p:cNvSpPr>
          <p:nvPr/>
        </p:nvSpPr>
        <p:spPr bwMode="auto">
          <a:xfrm>
            <a:off x="1608138" y="4149725"/>
            <a:ext cx="5791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Genetics has its own unique vocabulary among biological disciplines. You will need to “talk the talk” to do well in this course. Your reading will help you!</a:t>
            </a:r>
          </a:p>
        </p:txBody>
      </p:sp>
      <p:sp>
        <p:nvSpPr>
          <p:cNvPr id="2" name="TextBox 1"/>
          <p:cNvSpPr txBox="1"/>
          <p:nvPr/>
        </p:nvSpPr>
        <p:spPr>
          <a:xfrm rot="20303113">
            <a:off x="650875" y="3862388"/>
            <a:ext cx="1905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phenotype</a:t>
            </a:r>
          </a:p>
        </p:txBody>
      </p:sp>
      <p:sp>
        <p:nvSpPr>
          <p:cNvPr id="5" name="TextBox 4"/>
          <p:cNvSpPr txBox="1"/>
          <p:nvPr/>
        </p:nvSpPr>
        <p:spPr>
          <a:xfrm rot="1112555">
            <a:off x="6577013" y="5592763"/>
            <a:ext cx="1905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genotype</a:t>
            </a:r>
          </a:p>
        </p:txBody>
      </p:sp>
      <p:sp>
        <p:nvSpPr>
          <p:cNvPr id="6" name="TextBox 5"/>
          <p:cNvSpPr txBox="1"/>
          <p:nvPr/>
        </p:nvSpPr>
        <p:spPr>
          <a:xfrm rot="1112555">
            <a:off x="5470525" y="3506788"/>
            <a:ext cx="1905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antimorph</a:t>
            </a:r>
            <a:endParaRPr lang="en-US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 rot="1112555">
            <a:off x="4367213" y="5810250"/>
            <a:ext cx="2159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recombinant</a:t>
            </a:r>
          </a:p>
        </p:txBody>
      </p:sp>
      <p:sp>
        <p:nvSpPr>
          <p:cNvPr id="8" name="TextBox 7"/>
          <p:cNvSpPr txBox="1"/>
          <p:nvPr/>
        </p:nvSpPr>
        <p:spPr>
          <a:xfrm rot="21074718">
            <a:off x="3071813" y="3506788"/>
            <a:ext cx="1905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isogenic</a:t>
            </a:r>
          </a:p>
        </p:txBody>
      </p:sp>
      <p:sp>
        <p:nvSpPr>
          <p:cNvPr id="9" name="TextBox 8"/>
          <p:cNvSpPr txBox="1"/>
          <p:nvPr/>
        </p:nvSpPr>
        <p:spPr>
          <a:xfrm rot="20303113">
            <a:off x="552450" y="5897563"/>
            <a:ext cx="1905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pleiotropy</a:t>
            </a:r>
            <a:endParaRPr lang="en-US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 rot="20970376">
            <a:off x="7559675" y="4835525"/>
            <a:ext cx="142875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linkage</a:t>
            </a:r>
          </a:p>
        </p:txBody>
      </p:sp>
      <p:sp>
        <p:nvSpPr>
          <p:cNvPr id="11" name="TextBox 10"/>
          <p:cNvSpPr txBox="1"/>
          <p:nvPr/>
        </p:nvSpPr>
        <p:spPr>
          <a:xfrm rot="21332458">
            <a:off x="2520950" y="6073775"/>
            <a:ext cx="22733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codominance</a:t>
            </a:r>
            <a:endParaRPr 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 descr="figure_01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209800"/>
            <a:ext cx="80010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82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914400"/>
            <a:ext cx="6858000" cy="533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rgbClr val="FF0000"/>
                </a:solidFill>
                <a:cs typeface="+mj-cs"/>
              </a:rPr>
              <a:t>Genes</a:t>
            </a:r>
            <a:r>
              <a:rPr lang="en-US" sz="2400" dirty="0" smtClean="0">
                <a:cs typeface="+mj-cs"/>
              </a:rPr>
              <a:t> are the functional units of DNA</a:t>
            </a:r>
            <a:br>
              <a:rPr lang="en-US" sz="2400" dirty="0" smtClean="0">
                <a:cs typeface="+mj-cs"/>
              </a:rPr>
            </a:br>
            <a:r>
              <a:rPr lang="en-US" sz="2400" dirty="0" smtClean="0">
                <a:cs typeface="+mj-cs"/>
              </a:rPr>
              <a:t/>
            </a:r>
            <a:br>
              <a:rPr lang="en-US" sz="2400" dirty="0" smtClean="0">
                <a:cs typeface="+mj-cs"/>
              </a:rPr>
            </a:br>
            <a:r>
              <a:rPr lang="en-US" sz="2400" dirty="0" smtClean="0">
                <a:cs typeface="+mj-cs"/>
              </a:rPr>
              <a:t>Each cell of an organism has the same complement of DNA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0600" y="26670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Black"/>
              </a:rPr>
              <a:t>Genotype</a:t>
            </a:r>
            <a:r>
              <a:rPr lang="en-US" sz="3600" dirty="0" smtClean="0">
                <a:solidFill>
                  <a:schemeClr val="tx1"/>
                </a:solidFill>
              </a:rPr>
              <a:t> determines </a:t>
            </a:r>
            <a:r>
              <a:rPr lang="en-US" sz="3600" dirty="0" smtClean="0">
                <a:ln w="1905"/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Black"/>
              </a:rPr>
              <a:t>Phenotype</a:t>
            </a:r>
            <a:endParaRPr lang="en-US" sz="3600" dirty="0">
              <a:ln w="1905"/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 Black"/>
            </a:endParaRPr>
          </a:p>
        </p:txBody>
      </p:sp>
      <p:pic>
        <p:nvPicPr>
          <p:cNvPr id="4" name="Picture 3" descr="Screen Shot 2013-01-07 at 4.4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6" y="1442720"/>
            <a:ext cx="157956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Shot 2013-01-07 at 4.46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1678940"/>
            <a:ext cx="10842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Shot 2013-01-07 at 4.55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08" y="1596753"/>
            <a:ext cx="1830388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Shot 2013-01-07 at 4.49.2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42" y="1594213"/>
            <a:ext cx="174783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>
            <a:off x="1905000" y="1143000"/>
            <a:ext cx="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H="1">
            <a:off x="4648200" y="1066800"/>
            <a:ext cx="14478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6553200" y="1066800"/>
            <a:ext cx="762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7162800" y="990600"/>
            <a:ext cx="60960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39736" y="2942228"/>
            <a:ext cx="31162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“genetic constitution”,</a:t>
            </a:r>
          </a:p>
          <a:p>
            <a:r>
              <a:rPr lang="en-US" altLang="en-US" dirty="0"/>
              <a:t>DNA sequence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521200" y="2888888"/>
            <a:ext cx="4343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outward or physical manifestation of the genotype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990600" y="6023430"/>
            <a:ext cx="396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>
                <a:solidFill>
                  <a:schemeClr val="accent2"/>
                </a:solidFill>
              </a:rPr>
              <a:t>1 gene = 1 protein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791200" y="6023430"/>
            <a:ext cx="180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>
                <a:solidFill>
                  <a:srgbClr val="333399"/>
                </a:solidFill>
              </a:rPr>
              <a:t>function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800600" y="6315530"/>
            <a:ext cx="838200" cy="127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72204" y="4020797"/>
            <a:ext cx="789873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 smtClean="0"/>
              <a:t>Genes </a:t>
            </a:r>
            <a:r>
              <a:rPr lang="en-US" altLang="en-US" dirty="0"/>
              <a:t>come in different forms </a:t>
            </a:r>
            <a:r>
              <a:rPr lang="en-US" altLang="en-US" dirty="0" smtClean="0"/>
              <a:t>called </a:t>
            </a:r>
            <a:r>
              <a:rPr lang="en-US" altLang="en-US" b="1" dirty="0" smtClean="0">
                <a:solidFill>
                  <a:srgbClr val="FF0000"/>
                </a:solidFill>
              </a:rPr>
              <a:t>alleles</a:t>
            </a:r>
          </a:p>
          <a:p>
            <a:r>
              <a:rPr lang="en-US" altLang="en-US" b="1" dirty="0" smtClean="0"/>
              <a:t>Your alleles determine your phenotype</a:t>
            </a:r>
            <a:endParaRPr lang="en-US" altLang="en-US" b="1" dirty="0"/>
          </a:p>
          <a:p>
            <a:r>
              <a:rPr lang="en-US" altLang="en-US" sz="2000" b="1" u="sng" dirty="0"/>
              <a:t>“wild type” </a:t>
            </a:r>
            <a:r>
              <a:rPr lang="en-US" altLang="en-US" sz="2000" dirty="0"/>
              <a:t>– </a:t>
            </a:r>
            <a:r>
              <a:rPr lang="en-US" altLang="en-US" sz="2000" dirty="0" smtClean="0"/>
              <a:t>normal or most abundant phenotype </a:t>
            </a:r>
          </a:p>
          <a:p>
            <a:r>
              <a:rPr lang="en-US" altLang="en-US" sz="2000" dirty="0"/>
              <a:t>	</a:t>
            </a:r>
            <a:r>
              <a:rPr lang="en-US" altLang="en-US" sz="2000" dirty="0" smtClean="0"/>
              <a:t>         “</a:t>
            </a:r>
            <a:r>
              <a:rPr lang="en-US" altLang="en-US" sz="2000" dirty="0"/>
              <a:t>found in the wild”</a:t>
            </a:r>
          </a:p>
          <a:p>
            <a:r>
              <a:rPr lang="en-US" altLang="en-US" sz="2000" b="1" u="sng" dirty="0"/>
              <a:t>“mutant” </a:t>
            </a:r>
            <a:r>
              <a:rPr lang="en-US" altLang="en-US" sz="2000" dirty="0"/>
              <a:t>– individuals with </a:t>
            </a:r>
            <a:r>
              <a:rPr lang="en-US" altLang="en-US" sz="2000" dirty="0" smtClean="0"/>
              <a:t>different or less frequent phenotype</a:t>
            </a: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304800"/>
            <a:ext cx="46482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How do we determine gene function?</a:t>
            </a:r>
            <a:endParaRPr lang="en-US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09600" y="914400"/>
            <a:ext cx="2733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</a:rPr>
              <a:t>Forward genetics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09600" y="2743200"/>
            <a:ext cx="2716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3366FF"/>
                </a:solidFill>
              </a:rPr>
              <a:t>Reverse genetics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00200" y="3276600"/>
            <a:ext cx="66294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Identify a gene of unknown function (genome sequence)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mutate the gene and look for a change in phenotype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“genotype to phenotype”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28800" y="1371600"/>
            <a:ext cx="67754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identify a naturally occurring phenotype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map, isolate and identify the gene responsible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“phenotype to genotype”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9600" y="5638800"/>
            <a:ext cx="70246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/>
              <a:t>Both approaches utilize molecular genetics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2"/>
          <p:cNvSpPr txBox="1">
            <a:spLocks noChangeArrowheads="1"/>
          </p:cNvSpPr>
          <p:nvPr/>
        </p:nvSpPr>
        <p:spPr bwMode="auto">
          <a:xfrm>
            <a:off x="762000" y="1905000"/>
            <a:ext cx="7848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Genetics: the study of </a:t>
            </a:r>
            <a:r>
              <a:rPr lang="en-US" altLang="en-US" sz="4400">
                <a:solidFill>
                  <a:srgbClr val="FF0000"/>
                </a:solidFill>
              </a:rPr>
              <a:t>genes</a:t>
            </a:r>
            <a:r>
              <a:rPr lang="en-US" altLang="en-US" sz="4400"/>
              <a:t>, </a:t>
            </a:r>
            <a:r>
              <a:rPr lang="en-US" altLang="en-US" sz="4400">
                <a:solidFill>
                  <a:srgbClr val="0000FF"/>
                </a:solidFill>
              </a:rPr>
              <a:t>heredity</a:t>
            </a:r>
            <a:r>
              <a:rPr lang="en-US" altLang="en-US" sz="4400"/>
              <a:t> and </a:t>
            </a:r>
            <a:r>
              <a:rPr lang="en-US" altLang="en-US" sz="4400">
                <a:solidFill>
                  <a:srgbClr val="008000"/>
                </a:solidFill>
              </a:rPr>
              <a:t>biological variation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2"/>
          <p:cNvSpPr txBox="1">
            <a:spLocks noChangeArrowheads="1"/>
          </p:cNvSpPr>
          <p:nvPr/>
        </p:nvSpPr>
        <p:spPr bwMode="auto">
          <a:xfrm>
            <a:off x="1143000" y="457200"/>
            <a:ext cx="6934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Heredity</a:t>
            </a:r>
            <a:r>
              <a:rPr lang="en-US" altLang="en-US"/>
              <a:t>: the passing of “traits” from a parent to an offspring   (traits = genes)</a:t>
            </a:r>
          </a:p>
        </p:txBody>
      </p:sp>
      <p:sp>
        <p:nvSpPr>
          <p:cNvPr id="25602" name="TextBox 4"/>
          <p:cNvSpPr txBox="1">
            <a:spLocks noChangeArrowheads="1"/>
          </p:cNvSpPr>
          <p:nvPr/>
        </p:nvSpPr>
        <p:spPr bwMode="auto">
          <a:xfrm>
            <a:off x="360363" y="5486400"/>
            <a:ext cx="8305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Why aren’t the daughters identical to the mother?</a:t>
            </a:r>
          </a:p>
          <a:p>
            <a:pPr algn="ctr"/>
            <a:r>
              <a:rPr lang="en-US" altLang="en-US"/>
              <a:t>Why aren’t the daughters identical to each other?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00200"/>
            <a:ext cx="4324350" cy="3400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1143000" y="304800"/>
            <a:ext cx="6934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Heredity</a:t>
            </a:r>
            <a:r>
              <a:rPr lang="en-US" altLang="en-US"/>
              <a:t>: the passing of “traits” from a parent to an offspring   (traits = genes) – this is the process of reproduction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01838"/>
            <a:ext cx="3443288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85800" y="4749800"/>
            <a:ext cx="11588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600"/>
              <a:t>http://nat4biopl.edubuzz.org/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2001838"/>
            <a:ext cx="2025650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219950" y="4779963"/>
            <a:ext cx="130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600"/>
              <a:t>http://www.proprofs.com/quiz-school/upload/yuiupload/1829872254.jpg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flipH="1">
            <a:off x="1884363" y="1539875"/>
            <a:ext cx="1630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Asexual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1175" y="5041900"/>
            <a:ext cx="3619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Mitosis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Creates genetically identical offspring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H="1">
            <a:off x="5991225" y="1589088"/>
            <a:ext cx="1630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Sexual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659313" y="5346700"/>
            <a:ext cx="4381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Meiosis, then mitosis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Generates variation in a population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2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96E899C2506E470DAE7A96B0780A2D25"/>
  <p:tag name="TPVERSION" val="5"/>
  <p:tag name="TPFULLVERSION" val="5.3.2.24"/>
  <p:tag name="PPTVERSION" val="15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F472B6922B07487BADCD01386CB7449E&lt;/guid&gt;&#10;        &lt;description /&gt;&#10;        &lt;date&gt;1/14/2016 1:32:26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933516A277B44FCB612702C46A92430&lt;/guid&gt;&#10;            &lt;repollguid&gt;AE90292559C641C39C24250CBB23AD48&lt;/repollguid&gt;&#10;            &lt;sourceid&gt;8CBCBC3A38B14E669D2017E84E0D54ED&lt;/sourceid&gt;&#10;            &lt;questiontext&gt;What about autism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1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FA54B071CFD54FB3B170958CE7E5151F&lt;/guid&gt;&#10;                    &lt;answertext&gt;Discontinuous&lt;/answertext&gt;&#10;                    &lt;valuetype&gt;0&lt;/valuetype&gt;&#10;                &lt;/answer&gt;&#10;                &lt;answer&gt;&#10;                    &lt;guid&gt;03882296F1994B83AE3110C67B7ACBDF&lt;/guid&gt;&#10;                    &lt;answertext&gt;Continuous&lt;/answertext&gt;&#10;                    &lt;valuetype&gt;0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What about autism?[;crlf;]75[;]76[;]75[;]False[;]0[;][;crlf;]1.86666666666667[;]2[;]0.339934634239519[;]0.115555555555556[;crlf;]10[;]0[;]Discontinuous1[;]Discontinuous[;][;crlf;]65[;]0[;]Continuous2[;]Continuous[;]"/>
  <p:tag name="HASRESULTS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COLORTYPE" val="SCHEME"/>
  <p:tag name="DEFINEDCOLORS" val="3,6,10,45,32,50,13,4,9,55,1"/>
  <p:tag name="NUMBERFORMAT" val="0"/>
  <p:tag name="LABELFORMAT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at is the role of the environment on phenotype? Can environmental factors affect your blood type?[;crlf;]75[;]76[;]75[;]False[;]63[;][;crlf;]1.97333333333333[;]2[;]0.399110121255887[;]0.159288888888889[;crlf;]7[;]-1[;]Yes1[;]Yes[;][;crlf;]63[;]1[;]No2[;]No[;][;crlf;]5[;]-1[;]Possibly / uncertain3[;]Possibly / uncertain[;]"/>
  <p:tag name="HASRESULTS" val="True"/>
  <p:tag name="LIVECHARTING" val="False"/>
  <p:tag name="TPQUESTIONXML" val="﻿&lt;?xml version=&quot;1.0&quot; encoding=&quot;utf-8&quot;?&gt;&#10;&lt;questionlist&gt;&#10;    &lt;properties&gt;&#10;        &lt;guid&gt;56C32FC8217B438D9CFB3FD3C9C208EC&lt;/guid&gt;&#10;        &lt;description /&gt;&#10;        &lt;date&gt;1/2/2015 12:37:51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A580679F0CD4C298A79A6694FCBC421&lt;/guid&gt;&#10;            &lt;repollguid&gt;9289B98CA48A4CF190ADAF69A81C8C52&lt;/repollguid&gt;&#10;            &lt;sourceid&gt;7EDD1D3FCEB04BE985149010F5E1CA29&lt;/sourceid&gt;&#10;            &lt;questiontext&gt;What is the role of the environment on phenotype? Can environmental factors affect your blood type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1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959E77CA7E7A400C8716598DDB5AE22F&lt;/guid&gt;&#10;                    &lt;answertext&gt;Yes&lt;/answertext&gt;&#10;                    &lt;valuetype&gt;-1&lt;/valuetype&gt;&#10;                &lt;/answer&gt;&#10;                &lt;answer&gt;&#10;                    &lt;guid&gt;EED66A62B9B947F9A58AD568BD9E648A&lt;/guid&gt;&#10;                    &lt;answertext&gt;No&lt;/answertext&gt;&#10;                    &lt;valuetype&gt;1&lt;/valuetype&gt;&#10;                &lt;/answer&gt;&#10;                &lt;answer&gt;&#10;                    &lt;guid&gt;8958EFAF660D40A2A1DA04F200B61E16&lt;/guid&gt;&#10;                    &lt;answertext&gt;Possibly / uncertain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NUMBERFORMAT" val="0"/>
  <p:tag name="LABELFORMAT" val="0"/>
  <p:tag name="COLORTYPE" val="SCHEM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LIVECHARTING" val="False"/>
  <p:tag name="TPQUESTIONXML" val="﻿&lt;?xml version=&quot;1.0&quot; encoding=&quot;utf-8&quot;?&gt;&#10;&lt;questionlist&gt;&#10;    &lt;properties&gt;&#10;        &lt;guid&gt;56C32FC8217B438D9CFB3FD3C9C208EC&lt;/guid&gt;&#10;        &lt;description /&gt;&#10;        &lt;date&gt;1/2/2015 12:37:51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A87FAFFE43874A1187A11E0D3D167133&lt;/guid&gt;&#10;            &lt;repollguid&gt;9289B98CA48A4CF190ADAF69A81C8C52&lt;/repollguid&gt;&#10;            &lt;sourceid&gt;7EDD1D3FCEB04BE985149010F5E1CA29&lt;/sourceid&gt;&#10;            &lt;questiontext&gt;What is the role of the environment on phenotype? Can environmental factors affect your height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1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959E77CA7E7A400C8716598DDB5AE22F&lt;/guid&gt;&#10;                    &lt;answertext&gt;Yes&lt;/answertext&gt;&#10;                    &lt;valuetype&gt;1&lt;/valuetype&gt;&#10;                &lt;/answer&gt;&#10;                &lt;answer&gt;&#10;                    &lt;guid&gt;EED66A62B9B947F9A58AD568BD9E648A&lt;/guid&gt;&#10;                    &lt;answertext&gt;No&lt;/answertext&gt;&#10;                    &lt;valuetype&gt;-1&lt;/valuetype&gt;&#10;                &lt;/answer&gt;&#10;                &lt;answer&gt;&#10;                    &lt;guid&gt;8958EFAF660D40A2A1DA04F200B61E16&lt;/guid&gt;&#10;                    &lt;answertext&gt;Possibly / uncertain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RESULTS" val="What is the role of the environment on phenotype? Can environmental factors affect your height?[;crlf;]74[;]76[;]74[;]False[;]68[;][;crlf;]1.09459459459459[;]1[;]0.335668712118222[;]0.112673484295106[;crlf;]68[;]1[;]Yes1[;]Yes[;][;crlf;]5[;]-1[;]No2[;]No[;][;crlf;]1[;]-1[;]Possibly / uncertain3[;]Possibly / uncertain[;]"/>
  <p:tag name="HASRESULTS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NUMBERFORMAT" val="0"/>
  <p:tag name="LABELFORMAT" val="0"/>
  <p:tag name="COLORTYPE" val="SCHEM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at about a trait like IQ/intelligence?[;crlf;]73[;]73[;]73[;]False[;]70[;][;crlf;]1.95890410958904[;]2[;]0.198512010221773[;]0.0394070182022894[;crlf;]3[;]-1[;]Discontinuous1[;]Discontinuous[;][;crlf;]70[;]1[;]Continuous2[;]Continuous[;]"/>
  <p:tag name="HASRESULTS" val="True"/>
  <p:tag name="TPQUESTIONXML" val="﻿&lt;?xml version=&quot;1.0&quot; encoding=&quot;utf-8&quot;?&gt;&#10;&lt;questionlist&gt;&#10;    &lt;properties&gt;&#10;        &lt;guid&gt;E9E86B1E9C394BFDB1B2EF447318C7B4&lt;/guid&gt;&#10;        &lt;description /&gt;&#10;        &lt;date&gt;1/2/2015 12:30:34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B074EB66EDA145DA8A663A030E0AAF31&lt;/guid&gt;&#10;            &lt;repollguid&gt;1C59202A39EF471B8EC816AD37CD73CB&lt;/repollguid&gt;&#10;            &lt;sourceid&gt;3286785FDC0C47C789089F55D6FDA879&lt;/sourceid&gt;&#10;            &lt;questiontext&gt;What about a trait like IQ/intelligence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1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E47B6E145CAC45ABB678658CA9511208&lt;/guid&gt;&#10;                    &lt;answertext&gt;Discontinuous&lt;/answertext&gt;&#10;                    &lt;valuetype&gt;-1&lt;/valuetype&gt;&#10;                &lt;/answer&gt;&#10;                &lt;answer&gt;&#10;                    &lt;guid&gt;56D32F16540F4321A487BE5531740A59&lt;/guid&gt;&#10;                    &lt;answertext&gt;Continuous&lt;/answertext&gt;&#10;                    &lt;valuetype&gt;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LIVECHARTING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ere could nucleotides be added to this DNA strand to make it longer?[;crlf;]75[;]76[;]75[;]False[;]73[;][;crlf;]3[;]3[;]0.32659863237109[;]0.106666666666667[;crlf;]1[;]-1[;]1 and 2 only1[;]1 and 2 only[;][;crlf;]0[;]-1[;]2 and 4 only2[;]2 and 4 only[;][;crlf;]73[;]1[;]1 and 3 only3[;]1 and 3 only[;][;crlf;]0[;]-1[;]3 and 4 only4[;]3 and 4 only[;][;crlf;]1[;]-1[;]All 4 positions5[;]All 4 positions[;]"/>
  <p:tag name="HASRESULTS" val="True"/>
  <p:tag name="TPQUESTIONXML" val="﻿&lt;?xml version=&quot;1.0&quot; encoding=&quot;utf-8&quot;?&gt;&#10;&lt;questionlist&gt;&#10;    &lt;properties&gt;&#10;        &lt;guid&gt;2F04BA849EA4442EB9A3A22A08360C75&lt;/guid&gt;&#10;        &lt;description /&gt;&#10;        &lt;date&gt;1/15/2016 12:56:52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3C1A7C1059143C8A5484BBA133C9E8F&lt;/guid&gt;&#10;            &lt;repollguid&gt;F2482ED66F7247E581A070F9E06528DF&lt;/repollguid&gt;&#10;            &lt;sourceid&gt;1BEBC7CE9D8F424E8FCACE26AF686FCB&lt;/sourceid&gt;&#10;            &lt;questiontext&gt;Where could nucleotides be added to this DNA strand to make it longer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1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7A6465831BAF4852ABE7EC58A61D8CD5&lt;/guid&gt;&#10;                    &lt;answertext&gt;1 and 2 only&lt;/answertext&gt;&#10;                    &lt;valuetype&gt;-1&lt;/valuetype&gt;&#10;                &lt;/answer&gt;&#10;                &lt;answer&gt;&#10;                    &lt;guid&gt;9CF7529B6B884ACEB92E2C6A7FCA7A03&lt;/guid&gt;&#10;                    &lt;answertext&gt;2 and 4 only&lt;/answertext&gt;&#10;                    &lt;valuetype&gt;-1&lt;/valuetype&gt;&#10;                &lt;/answer&gt;&#10;                &lt;answer&gt;&#10;                    &lt;guid&gt;3B3910DA7FDC42C0B10AEEF22E36FCBC&lt;/guid&gt;&#10;                    &lt;answertext&gt;1 and 3 only&lt;/answertext&gt;&#10;                    &lt;valuetype&gt;1&lt;/valuetype&gt;&#10;                &lt;/answer&gt;&#10;                &lt;answer&gt;&#10;                    &lt;guid&gt;8978EFDCC5874D958F55F616FB194323&lt;/guid&gt;&#10;                    &lt;answertext&gt;3 and 4 only&lt;/answertext&gt;&#10;                    &lt;valuetype&gt;-1&lt;/valuetype&gt;&#10;                &lt;/answer&gt;&#10;                &lt;answer&gt;&#10;                    &lt;guid&gt;8243A1E821A04F06A593B60352403C65&lt;/guid&gt;&#10;                    &lt;answertext&gt;All 4 positions&lt;/answertext&gt;&#10;                    &lt;valuetype&gt;-1&lt;/valuetype&gt;&#10;                &lt;/answer&gt;&#10;            &lt;/answers&gt;&#10;        &lt;/multichoice&gt;&#10;    &lt;/questions&gt;&#10;&lt;/questionlist&gt;"/>
  <p:tag name="LIVECHARTING" val="False"/>
  <p:tag name="AUTOOPENPOLL" val="True"/>
  <p:tag name="AUTOFORMATCHART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LABELFORMAT" val="0"/>
  <p:tag name="NUMBERFORMAT" val="0"/>
  <p:tag name="COLORTYPE" val="SCHEM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LABELFORMAT" val="0"/>
  <p:tag name="NUMBERFORMAT" val="0"/>
  <p:tag name="COLORTYPE" val="SCHEM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RESULTS" val="What about a trait like “handedness” (dominance of one side of the body for performing particular functions)?[;crlf;]75[;]75[;]75[;]False[;]56[;][;crlf;]1.25333333333333[;]1[;]0.434920171474669[;]0.189155555555556[;crlf;]56[;]1[;]Discontinuous1[;]Discontinuous[;][;crlf;]19[;]-1[;]Continuous2[;]Continuous[;]"/>
  <p:tag name="HASRESULTS" val="True"/>
  <p:tag name="LIVECHARTING" val="False"/>
  <p:tag name="TPQUESTIONXML" val="﻿&lt;?xml version=&quot;1.0&quot; encoding=&quot;utf-8&quot;?&gt;&#10;&lt;questionlist&gt;&#10;    &lt;properties&gt;&#10;        &lt;guid&gt;1AF28E976A7D4AAA8F35D51599AD2C90&lt;/guid&gt;&#10;        &lt;description /&gt;&#10;        &lt;date&gt;1/2/2015 12:34:17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7342C61995D947CA9C78D9E044C9D81F&lt;/guid&gt;&#10;            &lt;repollguid&gt;8B282371E901446CBADA1714491300B7&lt;/repollguid&gt;&#10;            &lt;sourceid&gt;56599D24B48C4BB8A2D0A729A2FAED8D&lt;/sourceid&gt;&#10;            &lt;questiontext&gt;What about a trait like “handedness” (dominance of one side of the body for performing particular functions)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1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7EE334E93C1401B901FF33A7E186B92&lt;/guid&gt;&#10;                    &lt;answertext&gt;Discontinuous&lt;/answertext&gt;&#10;                    &lt;valuetype&gt;1&lt;/valuetype&gt;&#10;                &lt;/answer&gt;&#10;                &lt;answer&gt;&#10;                    &lt;guid&gt;07D235008A2A4605B628480AEC11FA2B&lt;/guid&gt;&#10;                    &lt;answertext&gt;Continuous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NUMBERFORMAT" val="0"/>
  <p:tag name="LABELFORMAT" val="0"/>
  <p:tag name="COLORTYPE" val="SCHEM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11619</TotalTime>
  <Words>946</Words>
  <Application>Microsoft Office PowerPoint</Application>
  <PresentationFormat>On-screen Show (4:3)</PresentationFormat>
  <Paragraphs>143</Paragraphs>
  <Slides>25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ＭＳ Ｐゴシック</vt:lpstr>
      <vt:lpstr>Aharoni</vt:lpstr>
      <vt:lpstr>Arial</vt:lpstr>
      <vt:lpstr>Arial Black</vt:lpstr>
      <vt:lpstr>Arial Rounded MT Bold</vt:lpstr>
      <vt:lpstr>Calibri</vt:lpstr>
      <vt:lpstr>Times</vt:lpstr>
      <vt:lpstr>Wingdings</vt:lpstr>
      <vt:lpstr>Blank Presentation</vt:lpstr>
      <vt:lpstr>Office Theme</vt:lpstr>
      <vt:lpstr>Chart</vt:lpstr>
      <vt:lpstr>PowerPoint Presentation</vt:lpstr>
      <vt:lpstr>Today’s Learning Objectives (you will see these every day – use them to help you study! Ask yourself “Can I do these things?”)</vt:lpstr>
      <vt:lpstr>PowerPoint Presentation</vt:lpstr>
      <vt:lpstr>Genes are the functional units of DNA  Each cell of an organism has the same complement of DNA</vt:lpstr>
      <vt:lpstr>Genotype determines Phenotype</vt:lpstr>
      <vt:lpstr>How do we determine gene function?</vt:lpstr>
      <vt:lpstr>PowerPoint Presentation</vt:lpstr>
      <vt:lpstr>PowerPoint Presentation</vt:lpstr>
      <vt:lpstr>PowerPoint Presentation</vt:lpstr>
      <vt:lpstr>PowerPoint Presentation</vt:lpstr>
      <vt:lpstr>Types of Phenotypic Variation</vt:lpstr>
      <vt:lpstr>What about a trait like IQ/intelligence?</vt:lpstr>
      <vt:lpstr>What about a trait like “handedness” (dominance of one side of the body for performing particular functions)?</vt:lpstr>
      <vt:lpstr>What about autism?</vt:lpstr>
      <vt:lpstr>PowerPoint Presentation</vt:lpstr>
      <vt:lpstr>What is the role of the environment on phenotype? Can environmental factors affect your blood type?</vt:lpstr>
      <vt:lpstr>What is the role of the environment on phenotype? Can environmental factors affect your height?</vt:lpstr>
      <vt:lpstr>What is the role of the environment on phenotype?</vt:lpstr>
      <vt:lpstr>More Learning Objectives:</vt:lpstr>
      <vt:lpstr>PowerPoint Presentation</vt:lpstr>
      <vt:lpstr>DNA, in the form of chromosomes, is the inherited genetic material</vt:lpstr>
      <vt:lpstr>DNA is made of 4 nucleotides</vt:lpstr>
      <vt:lpstr>DNA Structure</vt:lpstr>
      <vt:lpstr>Where could nucleotides be added to this DNA strand to make it longer?</vt:lpstr>
      <vt:lpstr>Hydrogen bonds connect base pairs </vt:lpstr>
    </vt:vector>
  </TitlesOfParts>
  <Manager>Sumanas, Inc.</Manager>
  <Company>W. H. Freeman &amp; Company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IGA 10/e</dc:title>
  <dc:creator>Griffiths et al.</dc:creator>
  <cp:lastModifiedBy>Farny, Natalie</cp:lastModifiedBy>
  <cp:revision>286</cp:revision>
  <dcterms:created xsi:type="dcterms:W3CDTF">2002-12-24T01:08:46Z</dcterms:created>
  <dcterms:modified xsi:type="dcterms:W3CDTF">2017-01-13T21:18:47Z</dcterms:modified>
</cp:coreProperties>
</file>